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5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3" r:id="rId4"/>
    <p:sldId id="272" r:id="rId5"/>
    <p:sldId id="287" r:id="rId6"/>
    <p:sldId id="265" r:id="rId7"/>
    <p:sldId id="266" r:id="rId8"/>
    <p:sldId id="268" r:id="rId9"/>
    <p:sldId id="275" r:id="rId10"/>
    <p:sldId id="274" r:id="rId11"/>
    <p:sldId id="294" r:id="rId12"/>
    <p:sldId id="270" r:id="rId13"/>
    <p:sldId id="285" r:id="rId14"/>
    <p:sldId id="278" r:id="rId15"/>
    <p:sldId id="293" r:id="rId16"/>
    <p:sldId id="292" r:id="rId17"/>
    <p:sldId id="290" r:id="rId18"/>
    <p:sldId id="264" r:id="rId19"/>
    <p:sldId id="284" r:id="rId20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amh Collins" initials="NC" lastIdx="1" clrIdx="0">
    <p:extLst>
      <p:ext uri="{19B8F6BF-5375-455C-9EA6-DF929625EA0E}">
        <p15:presenceInfo xmlns:p15="http://schemas.microsoft.com/office/powerpoint/2012/main" userId="Niamh Coll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23" autoAdjust="0"/>
  </p:normalViewPr>
  <p:slideViewPr>
    <p:cSldViewPr>
      <p:cViewPr varScale="1">
        <p:scale>
          <a:sx n="80" d="100"/>
          <a:sy n="80" d="100"/>
        </p:scale>
        <p:origin x="25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26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4426C-9127-4734-A5A9-879287A6A1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F1C592-AA81-4C32-B6DD-18C79A26EE0E}">
      <dgm:prSet/>
      <dgm:spPr/>
      <dgm:t>
        <a:bodyPr/>
        <a:lstStyle/>
        <a:p>
          <a:r>
            <a:rPr lang="en-IE" dirty="0"/>
            <a:t>Written, learning and revision homework should be written into the journal for every class, every day.</a:t>
          </a:r>
          <a:endParaRPr lang="en-US" dirty="0"/>
        </a:p>
      </dgm:t>
    </dgm:pt>
    <dgm:pt modelId="{04FFE0BD-A504-46F9-9E4B-ED2769C449F4}" type="parTrans" cxnId="{1C426446-7720-4784-B3F7-BE9CBA138AD5}">
      <dgm:prSet/>
      <dgm:spPr/>
      <dgm:t>
        <a:bodyPr/>
        <a:lstStyle/>
        <a:p>
          <a:endParaRPr lang="en-US"/>
        </a:p>
      </dgm:t>
    </dgm:pt>
    <dgm:pt modelId="{6F68846C-5131-41D2-8830-7F2F84DAAE4C}" type="sibTrans" cxnId="{1C426446-7720-4784-B3F7-BE9CBA138AD5}">
      <dgm:prSet/>
      <dgm:spPr/>
      <dgm:t>
        <a:bodyPr/>
        <a:lstStyle/>
        <a:p>
          <a:endParaRPr lang="en-US"/>
        </a:p>
      </dgm:t>
    </dgm:pt>
    <dgm:pt modelId="{E4B85FEB-0636-44B4-AE6E-B9B864FB4B65}">
      <dgm:prSet/>
      <dgm:spPr/>
      <dgm:t>
        <a:bodyPr/>
        <a:lstStyle/>
        <a:p>
          <a:r>
            <a:rPr lang="en-IE" dirty="0"/>
            <a:t>Start the week with all subjects for every day written into the journal </a:t>
          </a:r>
          <a:endParaRPr lang="en-US" dirty="0"/>
        </a:p>
      </dgm:t>
    </dgm:pt>
    <dgm:pt modelId="{9E6A8667-8503-4595-A5A3-34F7F864C40B}" type="parTrans" cxnId="{03C2D853-BCFD-4DA9-9871-CA9B7340B133}">
      <dgm:prSet/>
      <dgm:spPr/>
      <dgm:t>
        <a:bodyPr/>
        <a:lstStyle/>
        <a:p>
          <a:endParaRPr lang="en-US"/>
        </a:p>
      </dgm:t>
    </dgm:pt>
    <dgm:pt modelId="{26CE902D-C1F7-43D8-AF62-A0C417947F03}" type="sibTrans" cxnId="{03C2D853-BCFD-4DA9-9871-CA9B7340B133}">
      <dgm:prSet/>
      <dgm:spPr/>
      <dgm:t>
        <a:bodyPr/>
        <a:lstStyle/>
        <a:p>
          <a:endParaRPr lang="en-US"/>
        </a:p>
      </dgm:t>
    </dgm:pt>
    <dgm:pt modelId="{DC76B20B-412F-4872-B585-626FC0849EC5}">
      <dgm:prSet/>
      <dgm:spPr/>
      <dgm:t>
        <a:bodyPr/>
        <a:lstStyle/>
        <a:p>
          <a:r>
            <a:rPr lang="en-US" dirty="0"/>
            <a:t>First year homework guideline: </a:t>
          </a:r>
        </a:p>
        <a:p>
          <a:r>
            <a:rPr lang="en-US" dirty="0"/>
            <a:t>1 – 1 ½ hours </a:t>
          </a:r>
        </a:p>
      </dgm:t>
    </dgm:pt>
    <dgm:pt modelId="{264AFFED-ED29-4EBA-82A6-80A8A3D59E11}" type="parTrans" cxnId="{1F1B2AD6-E262-492A-9ECA-83A021ACAF80}">
      <dgm:prSet/>
      <dgm:spPr/>
      <dgm:t>
        <a:bodyPr/>
        <a:lstStyle/>
        <a:p>
          <a:endParaRPr lang="en-US"/>
        </a:p>
      </dgm:t>
    </dgm:pt>
    <dgm:pt modelId="{5779BDCA-AE75-4BE5-B77C-D96997FCAC42}" type="sibTrans" cxnId="{1F1B2AD6-E262-492A-9ECA-83A021ACAF80}">
      <dgm:prSet/>
      <dgm:spPr/>
      <dgm:t>
        <a:bodyPr/>
        <a:lstStyle/>
        <a:p>
          <a:endParaRPr lang="en-US"/>
        </a:p>
      </dgm:t>
    </dgm:pt>
    <dgm:pt modelId="{63DC1EFD-8D47-4B9A-B4F1-4B575ACB3E3F}" type="pres">
      <dgm:prSet presAssocID="{FFC4426C-9127-4734-A5A9-879287A6A17E}" presName="linear" presStyleCnt="0">
        <dgm:presLayoutVars>
          <dgm:animLvl val="lvl"/>
          <dgm:resizeHandles val="exact"/>
        </dgm:presLayoutVars>
      </dgm:prSet>
      <dgm:spPr/>
    </dgm:pt>
    <dgm:pt modelId="{A2054E23-1697-4967-AD6D-04C11EAA635B}" type="pres">
      <dgm:prSet presAssocID="{16F1C592-AA81-4C32-B6DD-18C79A26EE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D11FBF-BBA7-499F-87CA-68C7B3AEF5DC}" type="pres">
      <dgm:prSet presAssocID="{6F68846C-5131-41D2-8830-7F2F84DAAE4C}" presName="spacer" presStyleCnt="0"/>
      <dgm:spPr/>
    </dgm:pt>
    <dgm:pt modelId="{475FA37A-EF35-4FD2-AAA7-5173A75FE498}" type="pres">
      <dgm:prSet presAssocID="{E4B85FEB-0636-44B4-AE6E-B9B864FB4B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71A364-F342-468B-BE81-1EE6B62C79BD}" type="pres">
      <dgm:prSet presAssocID="{26CE902D-C1F7-43D8-AF62-A0C417947F03}" presName="spacer" presStyleCnt="0"/>
      <dgm:spPr/>
    </dgm:pt>
    <dgm:pt modelId="{2DF90DC8-65E7-43EB-8E1D-7657458AD65E}" type="pres">
      <dgm:prSet presAssocID="{DC76B20B-412F-4872-B585-626FC0849EC5}" presName="parentText" presStyleLbl="node1" presStyleIdx="2" presStyleCnt="3" custScaleY="95939">
        <dgm:presLayoutVars>
          <dgm:chMax val="0"/>
          <dgm:bulletEnabled val="1"/>
        </dgm:presLayoutVars>
      </dgm:prSet>
      <dgm:spPr/>
    </dgm:pt>
  </dgm:ptLst>
  <dgm:cxnLst>
    <dgm:cxn modelId="{1C426446-7720-4784-B3F7-BE9CBA138AD5}" srcId="{FFC4426C-9127-4734-A5A9-879287A6A17E}" destId="{16F1C592-AA81-4C32-B6DD-18C79A26EE0E}" srcOrd="0" destOrd="0" parTransId="{04FFE0BD-A504-46F9-9E4B-ED2769C449F4}" sibTransId="{6F68846C-5131-41D2-8830-7F2F84DAAE4C}"/>
    <dgm:cxn modelId="{03C2D853-BCFD-4DA9-9871-CA9B7340B133}" srcId="{FFC4426C-9127-4734-A5A9-879287A6A17E}" destId="{E4B85FEB-0636-44B4-AE6E-B9B864FB4B65}" srcOrd="1" destOrd="0" parTransId="{9E6A8667-8503-4595-A5A3-34F7F864C40B}" sibTransId="{26CE902D-C1F7-43D8-AF62-A0C417947F03}"/>
    <dgm:cxn modelId="{909A458E-A52C-4834-86E2-0BBBA9C73B42}" type="presOf" srcId="{DC76B20B-412F-4872-B585-626FC0849EC5}" destId="{2DF90DC8-65E7-43EB-8E1D-7657458AD65E}" srcOrd="0" destOrd="0" presId="urn:microsoft.com/office/officeart/2005/8/layout/vList2"/>
    <dgm:cxn modelId="{713C2897-FF0F-4E13-B668-B2A82008B932}" type="presOf" srcId="{FFC4426C-9127-4734-A5A9-879287A6A17E}" destId="{63DC1EFD-8D47-4B9A-B4F1-4B575ACB3E3F}" srcOrd="0" destOrd="0" presId="urn:microsoft.com/office/officeart/2005/8/layout/vList2"/>
    <dgm:cxn modelId="{8380AECC-B3A2-4F01-80C5-AB81CA5FDF18}" type="presOf" srcId="{E4B85FEB-0636-44B4-AE6E-B9B864FB4B65}" destId="{475FA37A-EF35-4FD2-AAA7-5173A75FE498}" srcOrd="0" destOrd="0" presId="urn:microsoft.com/office/officeart/2005/8/layout/vList2"/>
    <dgm:cxn modelId="{1F1B2AD6-E262-492A-9ECA-83A021ACAF80}" srcId="{FFC4426C-9127-4734-A5A9-879287A6A17E}" destId="{DC76B20B-412F-4872-B585-626FC0849EC5}" srcOrd="2" destOrd="0" parTransId="{264AFFED-ED29-4EBA-82A6-80A8A3D59E11}" sibTransId="{5779BDCA-AE75-4BE5-B77C-D96997FCAC42}"/>
    <dgm:cxn modelId="{CB348CF1-938E-479B-824D-6529F0923AD2}" type="presOf" srcId="{16F1C592-AA81-4C32-B6DD-18C79A26EE0E}" destId="{A2054E23-1697-4967-AD6D-04C11EAA635B}" srcOrd="0" destOrd="0" presId="urn:microsoft.com/office/officeart/2005/8/layout/vList2"/>
    <dgm:cxn modelId="{D99A0357-804E-4FDF-B5F3-F2501DACD6B1}" type="presParOf" srcId="{63DC1EFD-8D47-4B9A-B4F1-4B575ACB3E3F}" destId="{A2054E23-1697-4967-AD6D-04C11EAA635B}" srcOrd="0" destOrd="0" presId="urn:microsoft.com/office/officeart/2005/8/layout/vList2"/>
    <dgm:cxn modelId="{CF7B4623-5B42-4DCD-ABE2-3B9A9C9E4315}" type="presParOf" srcId="{63DC1EFD-8D47-4B9A-B4F1-4B575ACB3E3F}" destId="{ABD11FBF-BBA7-499F-87CA-68C7B3AEF5DC}" srcOrd="1" destOrd="0" presId="urn:microsoft.com/office/officeart/2005/8/layout/vList2"/>
    <dgm:cxn modelId="{0D60568D-E962-4ABF-B748-612E7FACD79E}" type="presParOf" srcId="{63DC1EFD-8D47-4B9A-B4F1-4B575ACB3E3F}" destId="{475FA37A-EF35-4FD2-AAA7-5173A75FE498}" srcOrd="2" destOrd="0" presId="urn:microsoft.com/office/officeart/2005/8/layout/vList2"/>
    <dgm:cxn modelId="{1E861EF9-3BF3-4786-B4E0-815F5AD053A2}" type="presParOf" srcId="{63DC1EFD-8D47-4B9A-B4F1-4B575ACB3E3F}" destId="{B971A364-F342-468B-BE81-1EE6B62C79BD}" srcOrd="3" destOrd="0" presId="urn:microsoft.com/office/officeart/2005/8/layout/vList2"/>
    <dgm:cxn modelId="{7022616B-DEDE-432C-B338-E99214D98E07}" type="presParOf" srcId="{63DC1EFD-8D47-4B9A-B4F1-4B575ACB3E3F}" destId="{2DF90DC8-65E7-43EB-8E1D-7657458AD6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54E23-1697-4967-AD6D-04C11EAA635B}">
      <dsp:nvSpPr>
        <dsp:cNvPr id="0" name=""/>
        <dsp:cNvSpPr/>
      </dsp:nvSpPr>
      <dsp:spPr>
        <a:xfrm>
          <a:off x="0" y="127732"/>
          <a:ext cx="5234269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Written, learning and revision homework should be written into the journal for every class, every day.</a:t>
          </a:r>
          <a:endParaRPr lang="en-US" sz="2500" kern="1200" dirty="0"/>
        </a:p>
      </dsp:txBody>
      <dsp:txXfrm>
        <a:off x="67110" y="194842"/>
        <a:ext cx="5100049" cy="1240530"/>
      </dsp:txXfrm>
    </dsp:sp>
    <dsp:sp modelId="{475FA37A-EF35-4FD2-AAA7-5173A75FE498}">
      <dsp:nvSpPr>
        <dsp:cNvPr id="0" name=""/>
        <dsp:cNvSpPr/>
      </dsp:nvSpPr>
      <dsp:spPr>
        <a:xfrm>
          <a:off x="0" y="1574482"/>
          <a:ext cx="5234269" cy="1374750"/>
        </a:xfrm>
        <a:prstGeom prst="roundRect">
          <a:avLst/>
        </a:prstGeom>
        <a:solidFill>
          <a:schemeClr val="accent5">
            <a:hueOff val="5437504"/>
            <a:satOff val="-31742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Start the week with all subjects for every day written into the journal </a:t>
          </a:r>
          <a:endParaRPr lang="en-US" sz="2500" kern="1200" dirty="0"/>
        </a:p>
      </dsp:txBody>
      <dsp:txXfrm>
        <a:off x="67110" y="1641592"/>
        <a:ext cx="5100049" cy="1240530"/>
      </dsp:txXfrm>
    </dsp:sp>
    <dsp:sp modelId="{2DF90DC8-65E7-43EB-8E1D-7657458AD65E}">
      <dsp:nvSpPr>
        <dsp:cNvPr id="0" name=""/>
        <dsp:cNvSpPr/>
      </dsp:nvSpPr>
      <dsp:spPr>
        <a:xfrm>
          <a:off x="0" y="3021232"/>
          <a:ext cx="5234269" cy="1318921"/>
        </a:xfrm>
        <a:prstGeom prst="roundRect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First year homework guideline: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 – 1 ½ hours </a:t>
          </a:r>
        </a:p>
      </dsp:txBody>
      <dsp:txXfrm>
        <a:off x="64384" y="3085616"/>
        <a:ext cx="5105501" cy="1190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48A441FC-E428-4DAA-B321-58EFE2B57EC9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520E0191-B208-4456-96FB-14744B06D38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333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8EDF0407-25D2-49C4-A151-37E6B6319EAF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4"/>
            <a:ext cx="5438140" cy="4468416"/>
          </a:xfrm>
          <a:prstGeom prst="rect">
            <a:avLst/>
          </a:prstGeom>
        </p:spPr>
        <p:txBody>
          <a:bodyPr vert="horz" lIns="92162" tIns="46081" rIns="92162" bIns="460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9B542B4E-433E-4BA9-8694-25BF7F00E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005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7366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2804" indent="-172804">
              <a:buFont typeface="Arial" panose="020B0604020202020204" pitchFamily="34" charset="0"/>
              <a:buChar char="•"/>
            </a:pPr>
            <a:endParaRPr lang="en-I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1624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6226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360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090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0977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Book rental scheme – text books 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Optional subjects </a:t>
            </a:r>
          </a:p>
          <a:p>
            <a:pPr marL="172804" marR="0" lvl="0" indent="-1728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400" dirty="0"/>
              <a:t>Will be assigned a locker in the first year area. Included as part of the Direct Contribution. 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Mobile Phones/Internet enabled Devices</a:t>
            </a:r>
          </a:p>
          <a:p>
            <a:pPr marL="633616" lvl="1" indent="-172804">
              <a:buFont typeface="Arial" panose="020B0604020202020204" pitchFamily="34" charset="0"/>
              <a:buChar char="•"/>
            </a:pPr>
            <a:r>
              <a:rPr lang="en-IE" sz="1400" dirty="0"/>
              <a:t>Phones/Internet enabled devices will be confiscated if seen or heard (Acceptable Use Policy)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Junior Students are not allowed leave the campus at break times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Canteen is managed by The Food Village. Students can buy lunch in shop (advance purchase necessary) or bring their own. Healthy food policy – no fizzy or energy drinks permitted.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Students must let the school know if they have forgotten their lunch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Sustainable also – no single use bottles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Late - must be signed with a parent 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Non emergency appointments should made outside of school time, where possible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Students must be collected by a parent when signing out</a:t>
            </a:r>
          </a:p>
          <a:p>
            <a:pPr marL="172804" indent="-172804">
              <a:buFont typeface="Arial" panose="020B0604020202020204" pitchFamily="34" charset="0"/>
              <a:buChar char="•"/>
            </a:pPr>
            <a:r>
              <a:rPr lang="en-IE" sz="1400" dirty="0"/>
              <a:t>If a student feels ill in school, they should let a teacher know and then go to the school office who will phone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00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83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91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259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194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supports – Guidance counselling, pastoral support, learning support</a:t>
            </a:r>
          </a:p>
          <a:p>
            <a:endParaRPr lang="en-US" dirty="0"/>
          </a:p>
          <a:p>
            <a:r>
              <a:rPr lang="en-US" dirty="0"/>
              <a:t>Year group events – workshops/guest speakers e.g. Internet safety, Community Garda visit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11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355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932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02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42B4E-433E-4BA9-8694-25BF7F00E1F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546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6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3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445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5127867"/>
            <a:ext cx="2972693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" y="1115082"/>
            <a:ext cx="4672993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726140"/>
            <a:ext cx="3638514" cy="1827069"/>
          </a:xfrm>
        </p:spPr>
        <p:txBody>
          <a:bodyPr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580665"/>
            <a:ext cx="1043831" cy="858837"/>
          </a:xfrm>
        </p:spPr>
        <p:txBody>
          <a:bodyPr>
            <a:norm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18754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5680" y="793218"/>
            <a:ext cx="665832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174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442380"/>
            <a:ext cx="2935224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83" y="974882"/>
            <a:ext cx="2950215" cy="734415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43" y="3392622"/>
            <a:ext cx="2934891" cy="2249488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4788141" y="209525"/>
            <a:ext cx="3485774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626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5491258" y="587196"/>
            <a:ext cx="3663985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5516134" y="895260"/>
            <a:ext cx="3551594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290" y="2442380"/>
            <a:ext cx="2935224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9631" y="3401291"/>
            <a:ext cx="3260950" cy="693295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Clr>
                <a:schemeClr val="accent2"/>
              </a:buClr>
              <a:buNone/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631" y="4200310"/>
            <a:ext cx="3260950" cy="1408743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9500" y="-12667"/>
            <a:ext cx="4814228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521" y="1"/>
            <a:ext cx="4549475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221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554" y="2647950"/>
            <a:ext cx="3445200" cy="600075"/>
          </a:xfrm>
        </p:spPr>
        <p:txBody>
          <a:bodyPr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604" y="3248025"/>
            <a:ext cx="3430004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2921" y="849316"/>
            <a:ext cx="2942474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523" y="2647950"/>
            <a:ext cx="3807008" cy="600075"/>
          </a:xfrm>
        </p:spPr>
        <p:txBody>
          <a:bodyPr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55523" y="3248025"/>
            <a:ext cx="380505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57675" y="1374622"/>
            <a:ext cx="3902202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3150676" y="5658794"/>
            <a:ext cx="1381544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3305029" y="5524132"/>
            <a:ext cx="153398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134875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842707"/>
            <a:ext cx="2970533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755778"/>
            <a:ext cx="2043684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69531" y="1347789"/>
            <a:ext cx="459105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4133014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842707"/>
            <a:ext cx="2970533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3314576"/>
            <a:ext cx="24003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869531" y="1347789"/>
            <a:ext cx="459105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1981447" y="5658794"/>
            <a:ext cx="1381544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135800" y="5524132"/>
            <a:ext cx="153398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1430543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12694"/>
            <a:ext cx="6821106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2282951"/>
            <a:ext cx="2291684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500" b="1">
                <a:solidFill>
                  <a:schemeClr val="bg1"/>
                </a:solidFill>
              </a:defRPr>
            </a:lvl1pPr>
          </a:lstStyle>
          <a:p>
            <a:pPr marL="171450" lvl="0" indent="-17145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77983" y="1"/>
            <a:ext cx="6371261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4" y="919126"/>
            <a:ext cx="2917916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96138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5170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5382175"/>
            <a:ext cx="2976372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307592" y="1113044"/>
            <a:ext cx="6528816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3056551"/>
            <a:ext cx="982195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995522"/>
            <a:ext cx="1144304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1350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12728"/>
            <a:ext cx="1048946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12728"/>
            <a:ext cx="1134769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378127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008877" y="1430186"/>
            <a:ext cx="4144656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2" y="5240536"/>
            <a:ext cx="1114535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98480"/>
            <a:ext cx="2009973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2" y="4099515"/>
            <a:ext cx="333407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6" y="237514"/>
            <a:ext cx="2171914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5121145"/>
            <a:ext cx="1286002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3516857"/>
            <a:ext cx="2981618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6" y="2045087"/>
            <a:ext cx="3615914" cy="1325563"/>
          </a:xfrm>
        </p:spPr>
        <p:txBody>
          <a:bodyPr>
            <a:norm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500" y="718133"/>
            <a:ext cx="4833257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00" y="1096296"/>
            <a:ext cx="4539414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6394874" y="4052877"/>
            <a:ext cx="2767220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950">
                <a:solidFill>
                  <a:schemeClr val="bg1"/>
                </a:solidFill>
              </a:defRPr>
            </a:lvl2pPr>
            <a:lvl3pPr marL="685800" indent="0">
              <a:buNone/>
              <a:defRPr sz="1950">
                <a:solidFill>
                  <a:schemeClr val="bg1"/>
                </a:solidFill>
              </a:defRPr>
            </a:lvl3pPr>
            <a:lvl4pPr marL="1028700" indent="0">
              <a:buNone/>
              <a:defRPr sz="1950">
                <a:solidFill>
                  <a:schemeClr val="bg1"/>
                </a:solidFill>
              </a:defRPr>
            </a:lvl4pPr>
            <a:lvl5pPr marL="1371600" indent="0">
              <a:buNone/>
              <a:defRPr sz="19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22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472832" y="2818995"/>
            <a:ext cx="3638514" cy="1827069"/>
          </a:xfrm>
        </p:spPr>
        <p:txBody>
          <a:bodyPr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5306909" y="2826510"/>
            <a:ext cx="373173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246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806" y="3346000"/>
            <a:ext cx="5489775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419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9" y="1825625"/>
            <a:ext cx="7831931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513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650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4403" y="312092"/>
            <a:ext cx="3293393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42690"/>
            <a:ext cx="3868340" cy="56238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38097"/>
            <a:ext cx="3868340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942690"/>
            <a:ext cx="3887391" cy="56238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38097"/>
            <a:ext cx="3887391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071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347789"/>
            <a:ext cx="4629150" cy="43305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806263"/>
            <a:ext cx="2949178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43121" y="721374"/>
            <a:ext cx="29389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536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887391" y="1347789"/>
            <a:ext cx="4629150" cy="43305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603601"/>
            <a:ext cx="2949178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643239" y="725129"/>
            <a:ext cx="287495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644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41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74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331" y="2373246"/>
            <a:ext cx="697733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/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999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983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9583" y="429785"/>
            <a:ext cx="5704724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896003"/>
            <a:ext cx="396479" cy="1092200"/>
          </a:xfrm>
        </p:spPr>
        <p:txBody>
          <a:bodyPr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397" y="2088090"/>
            <a:ext cx="2327333" cy="800100"/>
          </a:xfrm>
        </p:spPr>
        <p:txBody>
          <a:bodyPr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450" y="1896003"/>
            <a:ext cx="396479" cy="1092200"/>
          </a:xfrm>
        </p:spPr>
        <p:txBody>
          <a:bodyPr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202" y="2088090"/>
            <a:ext cx="1682939" cy="800100"/>
          </a:xfrm>
        </p:spPr>
        <p:txBody>
          <a:bodyPr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8035" y="1913782"/>
            <a:ext cx="396479" cy="1092200"/>
          </a:xfrm>
        </p:spPr>
        <p:txBody>
          <a:bodyPr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6787" y="2105869"/>
            <a:ext cx="2219337" cy="800100"/>
          </a:xfrm>
        </p:spPr>
        <p:txBody>
          <a:bodyPr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793" y="2943573"/>
            <a:ext cx="1273969" cy="8001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2761" y="2943573"/>
            <a:ext cx="1273969" cy="8001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095" y="2943573"/>
            <a:ext cx="1273969" cy="8001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7717" y="2942030"/>
            <a:ext cx="2638408" cy="8001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8792" y="5607548"/>
            <a:ext cx="2547938" cy="8001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4" y="4909834"/>
            <a:ext cx="1273969" cy="8001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8035" y="4909834"/>
            <a:ext cx="2019704" cy="8001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8792" y="3816446"/>
            <a:ext cx="122758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942761" y="3816446"/>
            <a:ext cx="122758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596095" y="3816446"/>
            <a:ext cx="1536192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907716" y="3864572"/>
            <a:ext cx="1110996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593217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132822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65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780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255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254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384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061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B78F8D0-BCED-4384-8E86-9E69CC220270}" type="datetimeFigureOut">
              <a:rPr lang="en-IE" smtClean="0"/>
              <a:t>28/05/2024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6F2670-B6F0-4CDB-AAAD-B5B958E42AD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5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444" y="59458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419" y="5945825"/>
            <a:ext cx="197949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2808" y="5945825"/>
            <a:ext cx="481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559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C26C0AB-632B-4701-A5A6-052B75B7F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2A2853-A55A-47F7-902F-6DE7185D8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246887"/>
            <a:ext cx="5486018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0A3D00-134B-401B-BED1-39F1B73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25382" y="4005950"/>
            <a:ext cx="398926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4F11129-8A77-4850-9BAB-FDA0CF4F3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664" y="893398"/>
            <a:ext cx="4514701" cy="3187208"/>
          </a:xfrm>
        </p:spPr>
        <p:txBody>
          <a:bodyPr>
            <a:normAutofit/>
          </a:bodyPr>
          <a:lstStyle/>
          <a:p>
            <a:r>
              <a:rPr lang="en-US" sz="5100"/>
              <a:t>Welcome to </a:t>
            </a:r>
            <a:br>
              <a:rPr lang="en-US" sz="5100"/>
            </a:br>
            <a:r>
              <a:rPr lang="en-US" sz="5100"/>
              <a:t>St. Peter’s College </a:t>
            </a:r>
            <a:br>
              <a:rPr lang="en-IE" sz="5100"/>
            </a:br>
            <a:endParaRPr lang="en-IE" sz="5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5449" y="4141784"/>
            <a:ext cx="4469131" cy="1388165"/>
          </a:xfrm>
        </p:spPr>
        <p:txBody>
          <a:bodyPr>
            <a:normAutofit/>
          </a:bodyPr>
          <a:lstStyle/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May 2024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E23A0-C0CA-3589-0367-87A98A344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" r="8602" b="-2"/>
          <a:stretch/>
        </p:blipFill>
        <p:spPr>
          <a:xfrm>
            <a:off x="654048" y="2094963"/>
            <a:ext cx="2351561" cy="2666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A9AF-61AF-8024-FA4A-09093BDA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up days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E0F05-E02A-3E12-27E7-6299788E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708920"/>
            <a:ext cx="7404653" cy="3387080"/>
          </a:xfrm>
        </p:spPr>
        <p:txBody>
          <a:bodyPr/>
          <a:lstStyle/>
          <a:p>
            <a:r>
              <a:rPr lang="en-US" sz="2400" b="1" dirty="0"/>
              <a:t>Wednesday 28</a:t>
            </a:r>
            <a:r>
              <a:rPr lang="en-US" sz="2400" b="1" baseline="30000" dirty="0"/>
              <a:t>th</a:t>
            </a:r>
            <a:r>
              <a:rPr lang="en-US" sz="2400" b="1" dirty="0"/>
              <a:t> August 		9.30 am  -12.30 pm 	</a:t>
            </a:r>
          </a:p>
          <a:p>
            <a:endParaRPr lang="en-US" sz="2400" b="1" dirty="0"/>
          </a:p>
          <a:p>
            <a:r>
              <a:rPr lang="en-US" sz="2400" b="1" dirty="0"/>
              <a:t>Thursday 29</a:t>
            </a:r>
            <a:r>
              <a:rPr lang="en-US" sz="2400" b="1" baseline="30000" dirty="0"/>
              <a:t>th</a:t>
            </a:r>
            <a:r>
              <a:rPr lang="en-US" sz="2400" b="1" dirty="0"/>
              <a:t> August 		8.50 am – 1.05 pm</a:t>
            </a:r>
          </a:p>
          <a:p>
            <a:endParaRPr lang="en-US" sz="2400" b="1" dirty="0"/>
          </a:p>
          <a:p>
            <a:r>
              <a:rPr lang="en-US" sz="2400" b="1" dirty="0"/>
              <a:t>Friday 30  August 			8.50 am – 1.05 pm</a:t>
            </a:r>
            <a:r>
              <a:rPr lang="en-US" sz="2400" b="1" baseline="30000" dirty="0"/>
              <a:t> </a:t>
            </a:r>
            <a:r>
              <a:rPr lang="en-US" sz="2400" b="1" dirty="0"/>
              <a:t>  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733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n-IE" dirty="0"/>
              <a:t>School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344816" cy="4536504"/>
          </a:xfrm>
        </p:spPr>
        <p:txBody>
          <a:bodyPr>
            <a:normAutofit/>
          </a:bodyPr>
          <a:lstStyle/>
          <a:p>
            <a:pPr defTabSz="360000"/>
            <a:r>
              <a:rPr lang="en-IE" dirty="0"/>
              <a:t>8.30 am 		Campus opens</a:t>
            </a:r>
            <a:br>
              <a:rPr lang="en-IE" dirty="0"/>
            </a:br>
            <a:endParaRPr lang="en-IE" dirty="0"/>
          </a:p>
          <a:p>
            <a:pPr defTabSz="360000"/>
            <a:r>
              <a:rPr lang="en-IE" dirty="0"/>
              <a:t>8.50 am		Classes start</a:t>
            </a:r>
          </a:p>
          <a:p>
            <a:pPr defTabSz="360000"/>
            <a:endParaRPr lang="en-IE" dirty="0"/>
          </a:p>
          <a:p>
            <a:pPr defTabSz="360000"/>
            <a:r>
              <a:rPr lang="en-IE" dirty="0"/>
              <a:t>10.50 am 	Small break (15min)</a:t>
            </a:r>
          </a:p>
          <a:p>
            <a:pPr defTabSz="360000"/>
            <a:endParaRPr lang="en-IE" dirty="0"/>
          </a:p>
          <a:p>
            <a:pPr defTabSz="360000"/>
            <a:r>
              <a:rPr lang="en-IE" dirty="0"/>
              <a:t>1.05 pm		Lunch break (40min)</a:t>
            </a:r>
          </a:p>
          <a:p>
            <a:pPr defTabSz="360000"/>
            <a:endParaRPr lang="en-IE" dirty="0"/>
          </a:p>
          <a:p>
            <a:pPr defTabSz="360000"/>
            <a:r>
              <a:rPr lang="en-IE" dirty="0"/>
              <a:t>3.05 pm		Classes finish (</a:t>
            </a:r>
            <a:r>
              <a:rPr lang="en-IE" b="1" dirty="0"/>
              <a:t>Tue/Wed/Fri</a:t>
            </a:r>
            <a:r>
              <a:rPr lang="en-IE" dirty="0"/>
              <a:t>)</a:t>
            </a:r>
          </a:p>
          <a:p>
            <a:pPr defTabSz="360000"/>
            <a:endParaRPr lang="en-IE" dirty="0"/>
          </a:p>
          <a:p>
            <a:pPr defTabSz="360000"/>
            <a:r>
              <a:rPr lang="en-IE" dirty="0"/>
              <a:t>3.45 pm		Classes finish (</a:t>
            </a:r>
            <a:r>
              <a:rPr lang="en-IE" b="1" dirty="0"/>
              <a:t>Mon/</a:t>
            </a:r>
            <a:r>
              <a:rPr lang="en-IE" b="1" dirty="0" err="1"/>
              <a:t>Thur</a:t>
            </a:r>
            <a:r>
              <a:rPr lang="en-IE" dirty="0"/>
              <a:t>)</a:t>
            </a:r>
          </a:p>
          <a:p>
            <a:pPr defTabSz="36000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441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1BB3-3FDD-245E-A919-E7620DBC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5212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Supporting the transition into </a:t>
            </a:r>
            <a:br>
              <a:rPr lang="en-US" sz="4000" dirty="0"/>
            </a:br>
            <a:r>
              <a:rPr lang="en-US" sz="4000" dirty="0"/>
              <a:t>St. Peter’s College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7D775-213C-113B-51DD-4A4B9980A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704223"/>
            <a:ext cx="5544616" cy="4657737"/>
          </a:xfrm>
        </p:spPr>
        <p:txBody>
          <a:bodyPr>
            <a:normAutofit/>
          </a:bodyPr>
          <a:lstStyle/>
          <a:p>
            <a:r>
              <a:rPr lang="en-US" sz="2800" dirty="0"/>
              <a:t>New First Years Information booklet</a:t>
            </a:r>
          </a:p>
          <a:p>
            <a:r>
              <a:rPr lang="en-US" sz="2800" dirty="0"/>
              <a:t>Reduced homework for the first two weeks </a:t>
            </a:r>
          </a:p>
          <a:p>
            <a:r>
              <a:rPr lang="en-US" sz="2800" dirty="0"/>
              <a:t>Earlier access to lockers and canteen</a:t>
            </a:r>
          </a:p>
          <a:p>
            <a:r>
              <a:rPr lang="en-US" sz="2800" dirty="0"/>
              <a:t>Monitors and Caomhnoir</a:t>
            </a:r>
            <a:r>
              <a:rPr lang="en-I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 </a:t>
            </a:r>
            <a:r>
              <a:rPr lang="en-US" sz="2800" dirty="0"/>
              <a:t> assigned to help each first year class</a:t>
            </a:r>
          </a:p>
          <a:p>
            <a:r>
              <a:rPr lang="en-US" sz="2800" dirty="0"/>
              <a:t>Get Up, Stand Up </a:t>
            </a:r>
            <a:r>
              <a:rPr lang="en-US" sz="2800" dirty="0" err="1"/>
              <a:t>programme</a:t>
            </a:r>
            <a:endParaRPr lang="en-IE" sz="1800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33AC270-6DC3-E5F1-7D56-396A316F26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8535" y="909264"/>
            <a:ext cx="3033713" cy="4377214"/>
          </a:xfrm>
        </p:spPr>
      </p:pic>
    </p:spTree>
    <p:extLst>
      <p:ext uri="{BB962C8B-B14F-4D97-AF65-F5344CB8AC3E}">
        <p14:creationId xmlns:p14="http://schemas.microsoft.com/office/powerpoint/2010/main" val="414584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A67F-024A-B966-3915-623D5736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404664"/>
            <a:ext cx="8355143" cy="1368152"/>
          </a:xfrm>
        </p:spPr>
        <p:txBody>
          <a:bodyPr>
            <a:normAutofit/>
          </a:bodyPr>
          <a:lstStyle/>
          <a:p>
            <a:r>
              <a:rPr lang="en-US" sz="3200"/>
              <a:t>Helping your son/daughter settle into </a:t>
            </a:r>
            <a:br>
              <a:rPr lang="en-US" sz="3200"/>
            </a:br>
            <a:r>
              <a:rPr lang="en-US" sz="3200"/>
              <a:t>St. Peter’s College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5897E-B359-79F0-737A-BCEE7D60D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680519" cy="4536504"/>
          </a:xfrm>
        </p:spPr>
        <p:txBody>
          <a:bodyPr>
            <a:normAutofit/>
          </a:bodyPr>
          <a:lstStyle/>
          <a:p>
            <a:r>
              <a:rPr lang="en-US" sz="2400" dirty="0"/>
              <a:t>Read the New First Year Information booklet with them</a:t>
            </a:r>
          </a:p>
          <a:p>
            <a:r>
              <a:rPr lang="en-US" sz="2400" dirty="0"/>
              <a:t>Encourage your child to join school clubs, teams etc.</a:t>
            </a:r>
            <a:r>
              <a:rPr lang="en-US" dirty="0"/>
              <a:t> </a:t>
            </a:r>
          </a:p>
          <a:p>
            <a:r>
              <a:rPr lang="en-US" sz="2400" dirty="0"/>
              <a:t>Advise them to chat to everyone – classmates, friends of friends,  teammates, Monitors, Caomhnoir</a:t>
            </a:r>
            <a:r>
              <a:rPr lang="en-I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sz="2400" dirty="0"/>
              <a:t> and teachers</a:t>
            </a:r>
          </a:p>
          <a:p>
            <a:r>
              <a:rPr lang="en-US" sz="2400" dirty="0"/>
              <a:t>Reassure your son/daughter that adjusting to a new school takes time </a:t>
            </a:r>
          </a:p>
          <a:p>
            <a:endParaRPr lang="en-US" sz="2400" dirty="0"/>
          </a:p>
          <a:p>
            <a:endParaRPr lang="en-IE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34DFBB-257F-341E-D54E-0174762B33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268980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3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43B11FE-C53A-0F31-FBF2-0FA922E6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436">
            <a:off x="623389" y="493682"/>
            <a:ext cx="3657600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399EB76-8EF5-B892-36CB-8DC24A444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17" y="316247"/>
            <a:ext cx="3444240" cy="30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850DDE1-B22D-4F2F-13CF-437228380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" y="3629303"/>
            <a:ext cx="384048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2C9ECC8-FDEB-568F-D990-A471E96B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9812"/>
            <a:ext cx="4000500" cy="27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3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E083E74-677E-4994-BDE3-FDF8C8F49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r="9578"/>
          <a:stretch/>
        </p:blipFill>
        <p:spPr bwMode="auto">
          <a:xfrm rot="21035996">
            <a:off x="619150" y="678191"/>
            <a:ext cx="4451114" cy="26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A19A07F-C497-0079-381E-031AD5139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00" r="33541" b="23751"/>
          <a:stretch/>
        </p:blipFill>
        <p:spPr bwMode="auto">
          <a:xfrm>
            <a:off x="5868144" y="332655"/>
            <a:ext cx="2845241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3828737-B0BA-96FF-27C7-45BFA9931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b="24801"/>
          <a:stretch/>
        </p:blipFill>
        <p:spPr bwMode="auto">
          <a:xfrm>
            <a:off x="762000" y="3933057"/>
            <a:ext cx="7620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2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Chrannóg</a:t>
            </a:r>
            <a:r>
              <a:rPr lang="en-US" dirty="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 Peter's College – </a:t>
            </a:r>
          </a:p>
          <a:p>
            <a:r>
              <a:rPr lang="en-US" dirty="0"/>
              <a:t>Autism Class :)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en-US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596C90CB-E4D9-F410-203C-6EE4ADE3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410" y="1091463"/>
            <a:ext cx="775839" cy="775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Placeholder 9" descr="A picture containing outdoor, sky, building, cloud&#10;&#10;Description automatically generated">
            <a:extLst>
              <a:ext uri="{FF2B5EF4-FFF2-40B4-BE49-F238E27FC236}">
                <a16:creationId xmlns:a16="http://schemas.microsoft.com/office/drawing/2014/main" id="{34AC49FB-A929-34EA-37E6-C8B2818487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6066" r="6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236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91A62574-A8C3-43CD-8CCE-E161A907A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BFC1A-963C-35FA-6E55-ABB022856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15000"/>
          </a:blip>
          <a:srcRect l="1521" r="23480"/>
          <a:stretch/>
        </p:blipFill>
        <p:spPr>
          <a:xfrm>
            <a:off x="20" y="3808"/>
            <a:ext cx="9143980" cy="6858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2F5F07-34E6-4B28-8D8B-C76C7BD7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bg1"/>
                </a:solidFill>
              </a:rPr>
              <a:t>Frequently asked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7404653" cy="4038600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bg1"/>
                </a:solidFill>
              </a:rPr>
              <a:t>Book rental scheme</a:t>
            </a:r>
          </a:p>
          <a:p>
            <a:r>
              <a:rPr lang="en-IE">
                <a:solidFill>
                  <a:schemeClr val="bg1"/>
                </a:solidFill>
              </a:rPr>
              <a:t>Optional subjects</a:t>
            </a:r>
          </a:p>
          <a:p>
            <a:r>
              <a:rPr lang="en-IE">
                <a:solidFill>
                  <a:schemeClr val="bg1"/>
                </a:solidFill>
              </a:rPr>
              <a:t>Lockers</a:t>
            </a:r>
          </a:p>
          <a:p>
            <a:r>
              <a:rPr lang="en-IE">
                <a:solidFill>
                  <a:schemeClr val="bg1"/>
                </a:solidFill>
              </a:rPr>
              <a:t>Mobile phones/internet enabled watches</a:t>
            </a:r>
          </a:p>
          <a:p>
            <a:r>
              <a:rPr lang="en-IE">
                <a:solidFill>
                  <a:schemeClr val="bg1"/>
                </a:solidFill>
              </a:rPr>
              <a:t>Makeup and piercings</a:t>
            </a:r>
          </a:p>
          <a:p>
            <a:r>
              <a:rPr lang="en-IE">
                <a:solidFill>
                  <a:schemeClr val="bg1"/>
                </a:solidFill>
              </a:rPr>
              <a:t>Lunch</a:t>
            </a:r>
          </a:p>
          <a:p>
            <a:r>
              <a:rPr lang="en-IE">
                <a:solidFill>
                  <a:schemeClr val="bg1"/>
                </a:solidFill>
              </a:rPr>
              <a:t>Punctuality</a:t>
            </a:r>
          </a:p>
          <a:p>
            <a:r>
              <a:rPr lang="en-IE">
                <a:solidFill>
                  <a:schemeClr val="bg1"/>
                </a:solidFill>
              </a:rPr>
              <a:t>Leaving early</a:t>
            </a:r>
          </a:p>
          <a:p>
            <a:r>
              <a:rPr lang="en-IE">
                <a:solidFill>
                  <a:schemeClr val="bg1"/>
                </a:solidFill>
              </a:rPr>
              <a:t>Feeling ill in school</a:t>
            </a:r>
          </a:p>
          <a:p>
            <a:endParaRPr lang="en-I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06D7A-05B5-800C-526C-40DF1E5D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4644"/>
            <a:ext cx="712879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IE" dirty="0"/>
              <a:t>			</a:t>
            </a:r>
            <a:br>
              <a:rPr lang="en-IE" dirty="0"/>
            </a:br>
            <a:r>
              <a:rPr lang="en-IE" dirty="0"/>
              <a:t>			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3600" dirty="0"/>
              <a:t>Principal			         Deirdre Maye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3600" dirty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3600" dirty="0"/>
              <a:t>Deputy Principals		         Brian McNamara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3600" dirty="0"/>
              <a:t>					         Siobhan Synan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3600" dirty="0"/>
              <a:t>					         Leonora Acton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br>
              <a:rPr lang="en-IE" sz="3600" dirty="0"/>
            </a:br>
            <a:r>
              <a:rPr lang="en-IE" sz="3600" dirty="0"/>
              <a:t>  								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3600" dirty="0"/>
              <a:t>Ceannairí 			         Marie Louise McElroy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3600" dirty="0"/>
              <a:t>(Year Heads)                              Aideen Flood       		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3600" dirty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3600" dirty="0"/>
              <a:t>					</a:t>
            </a: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28007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IE" sz="3600" dirty="0"/>
              <a:t>Wellbeing - Student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7848872" cy="3312368"/>
          </a:xfrm>
        </p:spPr>
        <p:txBody>
          <a:bodyPr>
            <a:normAutofit lnSpcReduction="10000"/>
          </a:bodyPr>
          <a:lstStyle/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800" dirty="0"/>
              <a:t>Guidance				Brian McCarthy</a:t>
            </a:r>
            <a:br>
              <a:rPr lang="en-IE" sz="2800" dirty="0"/>
            </a:br>
            <a:r>
              <a:rPr lang="en-IE" sz="2800" dirty="0"/>
              <a:t>					          Niamh Collins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2800" dirty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800" dirty="0"/>
              <a:t>Chaplain				Valerie McParland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en-IE" sz="2800" dirty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800" dirty="0"/>
              <a:t>SEN Anchor 		                   Shauna Coghlan	</a:t>
            </a:r>
            <a:r>
              <a:rPr lang="en-IE" sz="2400" dirty="0"/>
              <a:t>			</a:t>
            </a:r>
          </a:p>
          <a:p>
            <a:pPr defTabSz="360000">
              <a:lnSpc>
                <a:spcPct val="20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495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 Good School promotion - Jigsaw">
            <a:extLst>
              <a:ext uri="{FF2B5EF4-FFF2-40B4-BE49-F238E27FC236}">
                <a16:creationId xmlns:a16="http://schemas.microsoft.com/office/drawing/2014/main" id="{B1E4CE6E-105D-354A-A73A-735F5FFB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0933"/>
            <a:ext cx="4525714" cy="45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4B4F05-FA7A-0D94-D9F1-4AAE2CFC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545">
            <a:off x="559372" y="670761"/>
            <a:ext cx="3261360" cy="28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FBCA00AE-D6F6-14BB-C03F-67736C8B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809">
            <a:off x="1122697" y="3831663"/>
            <a:ext cx="2804160" cy="24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lden Medal Images - Free Download on Freepik">
            <a:extLst>
              <a:ext uri="{FF2B5EF4-FFF2-40B4-BE49-F238E27FC236}">
                <a16:creationId xmlns:a16="http://schemas.microsoft.com/office/drawing/2014/main" id="{CC406296-6930-F404-D0E8-E23E08A2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93" y="5017758"/>
            <a:ext cx="147523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0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1399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Class Tutor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852530"/>
            <a:ext cx="7404653" cy="3243469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chemeClr val="tx1"/>
                </a:solidFill>
              </a:rPr>
              <a:t>Every student is assigned to a tutor class</a:t>
            </a:r>
          </a:p>
          <a:p>
            <a:r>
              <a:rPr lang="en-IE" sz="2400" dirty="0">
                <a:solidFill>
                  <a:schemeClr val="tx1"/>
                </a:solidFill>
              </a:rPr>
              <a:t>Class is called after the tutor</a:t>
            </a:r>
          </a:p>
          <a:p>
            <a:r>
              <a:rPr lang="en-IE" sz="2400" dirty="0">
                <a:solidFill>
                  <a:schemeClr val="tx1"/>
                </a:solidFill>
              </a:rPr>
              <a:t>Tutor is a parent/guardian’s first point of contact</a:t>
            </a:r>
          </a:p>
          <a:p>
            <a:r>
              <a:rPr lang="en-IE" sz="2400" dirty="0">
                <a:solidFill>
                  <a:schemeClr val="tx1"/>
                </a:solidFill>
              </a:rPr>
              <a:t>Teachers will liaise with the tutor if they have concerns about a student</a:t>
            </a:r>
          </a:p>
          <a:p>
            <a:r>
              <a:rPr lang="en-IE" sz="2400" dirty="0">
                <a:solidFill>
                  <a:schemeClr val="tx1"/>
                </a:solidFill>
              </a:rPr>
              <a:t>Tutors monitor attendance and behaviour</a:t>
            </a:r>
          </a:p>
          <a:p>
            <a:pPr>
              <a:buNone/>
            </a:pP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1399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Ceannaire (Year head)	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852530"/>
            <a:ext cx="7404653" cy="3243469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Responsible for overseeing the care and administration of the year group</a:t>
            </a:r>
          </a:p>
          <a:p>
            <a:r>
              <a:rPr lang="en-IE" dirty="0">
                <a:solidFill>
                  <a:schemeClr val="tx1"/>
                </a:solidFill>
              </a:rPr>
              <a:t>Support and advise tutors </a:t>
            </a:r>
          </a:p>
          <a:p>
            <a:r>
              <a:rPr lang="en-IE" dirty="0">
                <a:solidFill>
                  <a:schemeClr val="tx1"/>
                </a:solidFill>
              </a:rPr>
              <a:t>Organises support for students</a:t>
            </a:r>
          </a:p>
          <a:p>
            <a:r>
              <a:rPr lang="en-IE" dirty="0">
                <a:solidFill>
                  <a:schemeClr val="tx1"/>
                </a:solidFill>
              </a:rPr>
              <a:t>Arranges events for the year group</a:t>
            </a:r>
          </a:p>
          <a:p>
            <a:r>
              <a:rPr lang="en-IE" dirty="0">
                <a:solidFill>
                  <a:schemeClr val="tx1"/>
                </a:solidFill>
              </a:rPr>
              <a:t>Deals with serious disciplinary matters</a:t>
            </a:r>
          </a:p>
          <a:p>
            <a:r>
              <a:rPr lang="en-IE" dirty="0">
                <a:solidFill>
                  <a:schemeClr val="tx1"/>
                </a:solidFill>
              </a:rPr>
              <a:t>Liaises with parents/guardians</a:t>
            </a:r>
          </a:p>
        </p:txBody>
      </p:sp>
    </p:spTree>
    <p:extLst>
      <p:ext uri="{BB962C8B-B14F-4D97-AF65-F5344CB8AC3E}">
        <p14:creationId xmlns:p14="http://schemas.microsoft.com/office/powerpoint/2010/main" val="264136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09599"/>
            <a:ext cx="2523284" cy="5606143"/>
          </a:xfrm>
        </p:spPr>
        <p:txBody>
          <a:bodyPr>
            <a:normAutofit/>
          </a:bodyPr>
          <a:lstStyle/>
          <a:p>
            <a:r>
              <a:rPr lang="en-US" sz="3900" dirty="0"/>
              <a:t>Homework</a:t>
            </a:r>
            <a:endParaRPr lang="en-IE" sz="39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8596E4-F1B5-5D49-6C6E-DC8F17CFB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125339"/>
              </p:ext>
            </p:extLst>
          </p:nvPr>
        </p:nvGraphicFramePr>
        <p:xfrm>
          <a:off x="3419872" y="1199858"/>
          <a:ext cx="5234269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4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9751-E9D5-AAF1-4BF3-B3CC02DD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3" y="260648"/>
            <a:ext cx="8208911" cy="864096"/>
          </a:xfrm>
        </p:spPr>
        <p:txBody>
          <a:bodyPr/>
          <a:lstStyle/>
          <a:p>
            <a:pPr algn="ctr"/>
            <a:r>
              <a:rPr lang="en-US" dirty="0"/>
              <a:t>Uniform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B05F-0E67-E1AF-4EB9-DC2D789B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08911" cy="54726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St. Peter’s College, green</a:t>
            </a:r>
            <a:r>
              <a:rPr lang="en-IE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IE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round neck jumper, kilt or navy trousers and a white shirt. All students must wear the St. Peter’s College school uniform coat. No other coat is permitted. Black shoes (not runners) must be worn. </a:t>
            </a:r>
            <a:b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IE" sz="2400" dirty="0">
              <a:effectLst/>
              <a:ea typeface="Times New Roman" panose="02020603050405020304" pitchFamily="18" charset="0"/>
            </a:endParaRPr>
          </a:p>
          <a:p>
            <a: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Uniforms can be purchased directly from: </a:t>
            </a:r>
            <a:b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Leddy Uniforms, Main Street, Blanchardstown, Dublin 15. </a:t>
            </a:r>
            <a:b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IE" sz="2400" dirty="0">
              <a:effectLst/>
              <a:ea typeface="Times New Roman" panose="02020603050405020304" pitchFamily="18" charset="0"/>
            </a:endParaRPr>
          </a:p>
          <a:p>
            <a: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All junior students wear the full school PE uniform for PE and all school sports events. New PE uniform for 2024. Original hoodie and polo shirt are also permitted.  </a:t>
            </a:r>
            <a:b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IE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 uniform can be purchased from: </a:t>
            </a:r>
            <a:b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Dunboyne Sports &amp; Leisure, Main St, Dunboyne</a:t>
            </a:r>
            <a:br>
              <a:rPr lang="en-IE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IE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IE" sz="2400" dirty="0">
                <a:cs typeface="Calibri" panose="020F0502020204030204" pitchFamily="34" charset="0"/>
              </a:rPr>
              <a:t>Compliance with the school uniform policy is essential</a:t>
            </a:r>
          </a:p>
          <a:p>
            <a:r>
              <a:rPr lang="en-IE" sz="2400" dirty="0">
                <a:cs typeface="Calibri" panose="020F0502020204030204" pitchFamily="34" charset="0"/>
              </a:rPr>
              <a:t>Please see the school website for further details on the uniform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57649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E269-4CD9-2737-4BF1-D24D1DCF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936104"/>
          </a:xfrm>
        </p:spPr>
        <p:txBody>
          <a:bodyPr/>
          <a:lstStyle/>
          <a:p>
            <a:r>
              <a:rPr lang="en-US" dirty="0"/>
              <a:t>Communication with the school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D999-14D5-6FDE-F5E0-DF5B0AC9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89654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Regularly review your son/daughter’s Compass profile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Comments regarding progress, homework and behaviour will be noted on Compass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Notes for absences should be recorded on Compass </a:t>
            </a:r>
            <a:br>
              <a:rPr lang="en-US" sz="2400" dirty="0"/>
            </a:br>
            <a:br>
              <a:rPr lang="en-US" sz="2400" dirty="0"/>
            </a:br>
            <a:endParaRPr lang="en-IE" sz="2400" dirty="0"/>
          </a:p>
          <a:p>
            <a:r>
              <a:rPr lang="en-US" sz="2400" dirty="0"/>
              <a:t>If you wish to contact the school, phone or email the school office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Medical concerns – information gathered via Microsoft Form. Please respond with any medical concerns 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62131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" id="{C59A5AD7-EBEF-4561-BC60-0A23D3BA686D}" vid="{03644F61-548D-4A3E-96B4-34B0193B8AC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8606</TotalTime>
  <Words>908</Words>
  <Application>Microsoft Office PowerPoint</Application>
  <PresentationFormat>On-screen Show (4:3)</PresentationFormat>
  <Paragraphs>122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Corbel</vt:lpstr>
      <vt:lpstr>Franklin Gothic Book</vt:lpstr>
      <vt:lpstr>Basis</vt:lpstr>
      <vt:lpstr>Office Theme</vt:lpstr>
      <vt:lpstr>Welcome to  St. Peter’s College  </vt:lpstr>
      <vt:lpstr>        </vt:lpstr>
      <vt:lpstr>Wellbeing - Student Supports</vt:lpstr>
      <vt:lpstr>PowerPoint Presentation</vt:lpstr>
      <vt:lpstr>Class Tutor</vt:lpstr>
      <vt:lpstr>Ceannaire (Year head) </vt:lpstr>
      <vt:lpstr>Homework</vt:lpstr>
      <vt:lpstr>Uniform</vt:lpstr>
      <vt:lpstr>Communication with the school</vt:lpstr>
      <vt:lpstr>Start up days</vt:lpstr>
      <vt:lpstr>School Times</vt:lpstr>
      <vt:lpstr>Supporting the transition into  St. Peter’s College</vt:lpstr>
      <vt:lpstr>Helping your son/daughter settle into  St. Peter’s College</vt:lpstr>
      <vt:lpstr>PowerPoint Presentation</vt:lpstr>
      <vt:lpstr>PowerPoint Presentation</vt:lpstr>
      <vt:lpstr>An Chrannóg </vt:lpstr>
      <vt:lpstr>Frequently asked 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Maureen Murray</dc:creator>
  <cp:lastModifiedBy>Leonora Acton</cp:lastModifiedBy>
  <cp:revision>101</cp:revision>
  <cp:lastPrinted>2024-05-28T15:06:29Z</cp:lastPrinted>
  <dcterms:created xsi:type="dcterms:W3CDTF">2010-08-26T19:45:13Z</dcterms:created>
  <dcterms:modified xsi:type="dcterms:W3CDTF">2024-05-28T15:13:57Z</dcterms:modified>
</cp:coreProperties>
</file>